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notesMasterIdLst>
    <p:notesMasterId r:id="rId18"/>
  </p:notesMasterIdLst>
  <p:sldIdLst>
    <p:sldId id="266" r:id="rId6"/>
    <p:sldId id="267" r:id="rId7"/>
    <p:sldId id="256" r:id="rId8"/>
    <p:sldId id="257" r:id="rId9"/>
    <p:sldId id="264" r:id="rId10"/>
    <p:sldId id="268" r:id="rId11"/>
    <p:sldId id="258" r:id="rId12"/>
    <p:sldId id="262" r:id="rId13"/>
    <p:sldId id="259" r:id="rId14"/>
    <p:sldId id="260" r:id="rId15"/>
    <p:sldId id="263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69" d="100"/>
          <a:sy n="69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D68B85-2A01-4966-A4D7-8093C7120E84}" type="datetimeFigureOut">
              <a:rPr lang="ru-RU" smtClean="0"/>
              <a:t>21.10.2024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656027-2769-4399-B6B4-1A3CC5A38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369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4E3DCB8F-EADD-42C9-8F1C-0AD45776D7D0}" type="slidenum">
              <a:rPr lang="ru-RU" smtClean="0">
                <a:latin typeface="Times New Roman" pitchFamily="18" charset="0"/>
              </a:rPr>
              <a:pPr/>
              <a:t>12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5D12685-DEF6-4929-B5A8-DF09D0252F8B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763F4F1-85A9-4472-94FC-C9408E164C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8.png"/><Relationship Id="rId10" Type="http://schemas.openxmlformats.org/officeDocument/2006/relationships/image" Target="../media/image21.png"/><Relationship Id="rId4" Type="http://schemas.openxmlformats.org/officeDocument/2006/relationships/image" Target="../media/image14.pn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My%20Doc\&#1043;&#1072;&#1088;&#1080;&#1087;&#1086;&#1074;&#1072;%20&#1044;.&#1050;\&#1086;&#1090;&#1082;&#1088;%20&#1091;&#1088;&#1086;&#1082;\Ron%20Asprey%20-%20I%20Will%20Always%20Love%20You.mp3" TargetMode="Externa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NULL" TargetMode="External"/><Relationship Id="rId3" Type="http://schemas.openxmlformats.org/officeDocument/2006/relationships/hyperlink" Target="NULL" TargetMode="External"/><Relationship Id="rId7" Type="http://schemas.openxmlformats.org/officeDocument/2006/relationships/hyperlink" Target="NULL" TargetMode="External"/><Relationship Id="rId2" Type="http://schemas.openxmlformats.org/officeDocument/2006/relationships/hyperlink" Target="NULL" TargetMode="External"/><Relationship Id="rId1" Type="http://schemas.openxmlformats.org/officeDocument/2006/relationships/slideLayout" Target="../slideLayouts/slideLayout46.xml"/><Relationship Id="rId6" Type="http://schemas.openxmlformats.org/officeDocument/2006/relationships/hyperlink" Target="NULL" TargetMode="External"/><Relationship Id="rId5" Type="http://schemas.openxmlformats.org/officeDocument/2006/relationships/hyperlink" Target="NULL" TargetMode="External"/><Relationship Id="rId10" Type="http://schemas.openxmlformats.org/officeDocument/2006/relationships/hyperlink" Target="NULL" TargetMode="External"/><Relationship Id="rId4" Type="http://schemas.openxmlformats.org/officeDocument/2006/relationships/hyperlink" Target="NULL" TargetMode="External"/><Relationship Id="rId9" Type="http://schemas.openxmlformats.org/officeDocument/2006/relationships/hyperlink" Target="NUL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132856"/>
            <a:ext cx="8092421" cy="3993307"/>
          </a:xfrm>
        </p:spPr>
        <p:txBody>
          <a:bodyPr>
            <a:norm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Калькулятор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используется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выполнения операций сложения, вычитания, умножения и деления. </a:t>
            </a:r>
            <a:endParaRPr lang="ru-RU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Кроме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того, калькулятор выполняет и более сложные инженерные и статистические вычисления.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КАЛЬКУЛЯТОР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427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00174"/>
            <a:ext cx="8382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500174"/>
            <a:ext cx="208940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Рисунок 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1500174"/>
            <a:ext cx="8286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1428736"/>
            <a:ext cx="2232135" cy="2213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Рисунок 2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3857628"/>
            <a:ext cx="964413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Рисунок 2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14480" y="3857628"/>
            <a:ext cx="214314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Рисунок 2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29124" y="3857628"/>
            <a:ext cx="8286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Рисунок 2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57818" y="3786190"/>
            <a:ext cx="178595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Рисунок 3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43768" y="5786454"/>
            <a:ext cx="151302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500034" y="214290"/>
            <a:ext cx="735811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 переключении на определенную  систему  счисления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становятся  доступны  цифры  только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этой  системы  счисления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7" name="Группа 26"/>
          <p:cNvGrpSpPr/>
          <p:nvPr/>
        </p:nvGrpSpPr>
        <p:grpSpPr>
          <a:xfrm>
            <a:off x="1643042" y="2536024"/>
            <a:ext cx="1430348" cy="1035853"/>
            <a:chOff x="1643042" y="2536024"/>
            <a:chExt cx="1430348" cy="1035853"/>
          </a:xfrm>
        </p:grpSpPr>
        <p:cxnSp>
          <p:nvCxnSpPr>
            <p:cNvPr id="14" name="Прямая соединительная линия 13"/>
            <p:cNvCxnSpPr>
              <a:stCxn id="5123" idx="1"/>
            </p:cNvCxnSpPr>
            <p:nvPr/>
          </p:nvCxnSpPr>
          <p:spPr>
            <a:xfrm rot="10800000" flipV="1">
              <a:off x="1643042" y="2536024"/>
              <a:ext cx="1588" cy="103585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5400000">
              <a:off x="2786844" y="3285330"/>
              <a:ext cx="571504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0800000" flipV="1">
              <a:off x="1643042" y="3571876"/>
              <a:ext cx="1428760" cy="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2357422" y="3000372"/>
              <a:ext cx="714380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1643042" y="2571744"/>
              <a:ext cx="714380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5400000">
              <a:off x="2143902" y="2785264"/>
              <a:ext cx="428628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Группа 36"/>
          <p:cNvGrpSpPr/>
          <p:nvPr/>
        </p:nvGrpSpPr>
        <p:grpSpPr>
          <a:xfrm>
            <a:off x="1571604" y="3786190"/>
            <a:ext cx="2358248" cy="2287604"/>
            <a:chOff x="1571604" y="3786190"/>
            <a:chExt cx="2358248" cy="2287604"/>
          </a:xfrm>
        </p:grpSpPr>
        <p:cxnSp>
          <p:nvCxnSpPr>
            <p:cNvPr id="30" name="Прямая соединительная линия 29"/>
            <p:cNvCxnSpPr/>
            <p:nvPr/>
          </p:nvCxnSpPr>
          <p:spPr>
            <a:xfrm rot="5400000">
              <a:off x="465109" y="4964917"/>
              <a:ext cx="2213784" cy="79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5400000">
              <a:off x="2822563" y="4964123"/>
              <a:ext cx="2213784" cy="79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1571604" y="6072206"/>
              <a:ext cx="2357454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1571604" y="3786190"/>
              <a:ext cx="2357454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Группа 51"/>
          <p:cNvGrpSpPr/>
          <p:nvPr/>
        </p:nvGrpSpPr>
        <p:grpSpPr>
          <a:xfrm>
            <a:off x="5285586" y="1428736"/>
            <a:ext cx="2431274" cy="2216166"/>
            <a:chOff x="5285586" y="1428736"/>
            <a:chExt cx="2431274" cy="2216166"/>
          </a:xfrm>
        </p:grpSpPr>
        <p:cxnSp>
          <p:nvCxnSpPr>
            <p:cNvPr id="39" name="Прямая соединительная линия 38"/>
            <p:cNvCxnSpPr/>
            <p:nvPr/>
          </p:nvCxnSpPr>
          <p:spPr>
            <a:xfrm rot="5400000">
              <a:off x="4179091" y="2536025"/>
              <a:ext cx="2214578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rot="5400000">
              <a:off x="6894529" y="2820983"/>
              <a:ext cx="1643074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 rot="10800000">
              <a:off x="5286380" y="3643314"/>
              <a:ext cx="2428892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rot="10800000">
              <a:off x="6143636" y="2000240"/>
              <a:ext cx="1571636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rot="10800000">
              <a:off x="5286380" y="1428736"/>
              <a:ext cx="857256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 rot="5400000" flipH="1" flipV="1">
              <a:off x="5857884" y="1714488"/>
              <a:ext cx="571504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Группа 71"/>
          <p:cNvGrpSpPr/>
          <p:nvPr/>
        </p:nvGrpSpPr>
        <p:grpSpPr>
          <a:xfrm>
            <a:off x="5285586" y="3786190"/>
            <a:ext cx="3430612" cy="2573356"/>
            <a:chOff x="5285586" y="3786190"/>
            <a:chExt cx="3430612" cy="2573356"/>
          </a:xfrm>
        </p:grpSpPr>
        <p:cxnSp>
          <p:nvCxnSpPr>
            <p:cNvPr id="54" name="Прямая соединительная линия 53"/>
            <p:cNvCxnSpPr/>
            <p:nvPr/>
          </p:nvCxnSpPr>
          <p:spPr>
            <a:xfrm rot="5400000">
              <a:off x="4000496" y="5072074"/>
              <a:ext cx="2571768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 rot="5400000">
              <a:off x="6180149" y="4749809"/>
              <a:ext cx="1928826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 rot="10800000">
              <a:off x="5286380" y="3786190"/>
              <a:ext cx="1857388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 rot="10800000">
              <a:off x="5286380" y="6357958"/>
              <a:ext cx="3357586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 rot="10800000">
              <a:off x="7072330" y="5715016"/>
              <a:ext cx="1643074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/>
            <p:nvPr/>
          </p:nvCxnSpPr>
          <p:spPr>
            <a:xfrm rot="5400000">
              <a:off x="8393933" y="6036487"/>
              <a:ext cx="642942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/>
            <p:nvPr/>
          </p:nvCxnSpPr>
          <p:spPr>
            <a:xfrm rot="10800000">
              <a:off x="8143900" y="5715016"/>
              <a:ext cx="571504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/>
            <p:nvPr/>
          </p:nvCxnSpPr>
          <p:spPr>
            <a:xfrm rot="10800000">
              <a:off x="8143900" y="6357958"/>
              <a:ext cx="571504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6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6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6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6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6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6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3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86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26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3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              </a:t>
            </a:r>
            <a:r>
              <a:rPr lang="ru-RU" b="1" dirty="0" smtClean="0"/>
              <a:t>232</a:t>
            </a:r>
            <a:r>
              <a:rPr lang="ru-RU" b="1" baseline="-25000" dirty="0" smtClean="0"/>
              <a:t>10</a:t>
            </a:r>
            <a:r>
              <a:rPr lang="ru-RU" b="1" dirty="0" smtClean="0"/>
              <a:t>               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  <a:r>
              <a:rPr lang="ru-RU" b="1" baseline="-25000" dirty="0" smtClean="0"/>
              <a:t>2</a:t>
            </a:r>
            <a:endParaRPr lang="ru-RU" b="1" dirty="0"/>
          </a:p>
        </p:txBody>
      </p:sp>
      <p:pic>
        <p:nvPicPr>
          <p:cNvPr id="4" name="Picture 3" descr="j03457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6710" y="285728"/>
            <a:ext cx="1110775" cy="998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 стрелкой 5"/>
          <p:cNvCxnSpPr/>
          <p:nvPr/>
        </p:nvCxnSpPr>
        <p:spPr>
          <a:xfrm>
            <a:off x="3571868" y="857232"/>
            <a:ext cx="178595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357298"/>
            <a:ext cx="2643206" cy="1807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Прямая со стрелкой 8"/>
          <p:cNvCxnSpPr/>
          <p:nvPr/>
        </p:nvCxnSpPr>
        <p:spPr>
          <a:xfrm>
            <a:off x="2928926" y="1285860"/>
            <a:ext cx="928694" cy="5000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V="1">
            <a:off x="6143636" y="1428736"/>
            <a:ext cx="857256" cy="214314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1" y="3429000"/>
            <a:ext cx="2991361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Прямая со стрелкой 15"/>
          <p:cNvCxnSpPr/>
          <p:nvPr/>
        </p:nvCxnSpPr>
        <p:spPr>
          <a:xfrm rot="16200000" flipH="1">
            <a:off x="714348" y="3286124"/>
            <a:ext cx="642942" cy="5000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2321703" y="3536157"/>
            <a:ext cx="571504" cy="71438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Заголовок 2"/>
          <p:cNvSpPr txBox="1">
            <a:spLocks/>
          </p:cNvSpPr>
          <p:nvPr/>
        </p:nvSpPr>
        <p:spPr>
          <a:xfrm>
            <a:off x="500034" y="571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232 </a:t>
            </a:r>
            <a:r>
              <a:rPr kumimoji="0" lang="ru-RU" sz="4400" b="1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10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11101000</a:t>
            </a:r>
            <a:r>
              <a:rPr kumimoji="0" lang="ru-RU" sz="4400" b="1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350</a:t>
            </a:r>
            <a:r>
              <a:rPr kumimoji="0" lang="ru-RU" sz="4400" b="1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8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Е8</a:t>
            </a:r>
            <a:r>
              <a:rPr kumimoji="0" lang="ru-RU" sz="4400" b="1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16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baseline="-25000" dirty="0" smtClean="0">
                <a:latin typeface="+mj-lt"/>
                <a:ea typeface="+mj-ea"/>
                <a:cs typeface="+mj-cs"/>
              </a:rPr>
              <a:t>                    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1928794" y="6000768"/>
            <a:ext cx="71438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3429000"/>
            <a:ext cx="2617167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5" name="Прямая со стрелкой 24"/>
          <p:cNvCxnSpPr/>
          <p:nvPr/>
        </p:nvCxnSpPr>
        <p:spPr>
          <a:xfrm rot="5400000">
            <a:off x="3821901" y="3536157"/>
            <a:ext cx="571504" cy="714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H="1">
            <a:off x="5357818" y="3429000"/>
            <a:ext cx="428628" cy="28575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98" y="3429000"/>
            <a:ext cx="2762253" cy="193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2" name="Прямая со стрелкой 31"/>
          <p:cNvCxnSpPr/>
          <p:nvPr/>
        </p:nvCxnSpPr>
        <p:spPr>
          <a:xfrm rot="5400000">
            <a:off x="6107917" y="3393281"/>
            <a:ext cx="642942" cy="4286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16200000" flipH="1">
            <a:off x="8108181" y="3393281"/>
            <a:ext cx="500066" cy="28575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5072066" y="6000768"/>
            <a:ext cx="71438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6786578" y="5929330"/>
            <a:ext cx="71438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4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7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4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3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9000"/>
                            </p:stCondLst>
                            <p:childTnLst>
                              <p:par>
                                <p:cTn id="75" presetID="27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E8F312AF-E4F6-496F-89F8-B209B0357C82}" type="slidenum">
              <a:rPr lang="ru-RU" smtClean="0"/>
              <a:pPr eaLnBrk="1" hangingPunct="1"/>
              <a:t>12</a:t>
            </a:fld>
            <a:endParaRPr lang="ru-RU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609600"/>
            <a:ext cx="7793038" cy="1462088"/>
          </a:xfrm>
        </p:spPr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pic>
        <p:nvPicPr>
          <p:cNvPr id="57351" name="Ron Asprey - I Will Always Love You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3" name="Rectangle 9"/>
          <p:cNvSpPr>
            <a:spLocks noChangeArrowheads="1"/>
          </p:cNvSpPr>
          <p:nvPr/>
        </p:nvSpPr>
        <p:spPr bwMode="auto">
          <a:xfrm>
            <a:off x="1600200" y="332656"/>
            <a:ext cx="61722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Какое число и в какой системе счисления</a:t>
            </a:r>
            <a:b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фигурирует </a:t>
            </a:r>
            <a:b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 известной восточной сказке?</a:t>
            </a:r>
            <a: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endParaRPr lang="ru-RU" sz="4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7358" name="WordArt 14"/>
          <p:cNvSpPr>
            <a:spLocks noChangeArrowheads="1" noChangeShapeType="1" noTextEdit="1"/>
          </p:cNvSpPr>
          <p:nvPr/>
        </p:nvSpPr>
        <p:spPr bwMode="auto">
          <a:xfrm>
            <a:off x="1018309" y="2852936"/>
            <a:ext cx="7391400" cy="175185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"1001 ночь"</a:t>
            </a:r>
          </a:p>
        </p:txBody>
      </p:sp>
    </p:spTree>
    <p:extLst>
      <p:ext uri="{BB962C8B-B14F-4D97-AF65-F5344CB8AC3E}">
        <p14:creationId xmlns:p14="http://schemas.microsoft.com/office/powerpoint/2010/main" val="13829283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57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351"/>
                </p:tgtEl>
              </p:cMediaNode>
            </p:audio>
          </p:childTnLst>
        </p:cTn>
      </p:par>
    </p:tnLst>
    <p:bldLst>
      <p:bldP spid="57353" grpId="0"/>
      <p:bldP spid="5735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Операции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, которые можно производить с помощью программы Калькулятор:</a:t>
            </a:r>
            <a:b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u="sng" dirty="0">
                <a:hlinkClick r:id="rId2" invalidUrl="mshelp:///"/>
              </a:rPr>
              <a:t> </a:t>
            </a:r>
            <a:r>
              <a:rPr lang="ru-RU" b="1" u="sng" dirty="0">
                <a:solidFill>
                  <a:schemeClr val="bg1"/>
                </a:solidFill>
                <a:hlinkClick r:id="rId3" invalidUrl="mshelp:///"/>
              </a:rPr>
              <a:t>Простые расчеты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b="1" u="sng" dirty="0">
                <a:solidFill>
                  <a:schemeClr val="bg1"/>
                </a:solidFill>
                <a:hlinkClick r:id="rId4" invalidUrl="mshelp:///"/>
              </a:rPr>
              <a:t> Инженерные расчеты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b="1" u="sng" dirty="0">
                <a:solidFill>
                  <a:schemeClr val="bg1"/>
                </a:solidFill>
                <a:hlinkClick r:id="rId5" invalidUrl="mshelp:///"/>
              </a:rPr>
              <a:t> Статистические расчеты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b="1" u="sng" dirty="0">
                <a:solidFill>
                  <a:schemeClr val="bg1"/>
                </a:solidFill>
                <a:hlinkClick r:id="rId6" invalidUrl="mshelp:///"/>
              </a:rPr>
              <a:t> Работа с числами, сохраненными в памяти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b="1" u="sng" dirty="0">
                <a:solidFill>
                  <a:schemeClr val="bg1"/>
                </a:solidFill>
                <a:hlinkClick r:id="rId7" invalidUrl="mshelp:///"/>
              </a:rPr>
              <a:t> Преобразование чисел при переключении режимов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b="1" u="sng" dirty="0">
                <a:solidFill>
                  <a:schemeClr val="bg1"/>
                </a:solidFill>
                <a:hlinkClick r:id="rId8" invalidUrl="mshelp:///"/>
              </a:rPr>
              <a:t> Преобразование чисел в другую систему счисления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b="1" u="sng" dirty="0">
                <a:solidFill>
                  <a:schemeClr val="bg1"/>
                </a:solidFill>
                <a:hlinkClick r:id="rId9" invalidUrl="mshelp:///"/>
              </a:rPr>
              <a:t> Повышенная точность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b="1" u="sng" dirty="0">
                <a:solidFill>
                  <a:schemeClr val="bg1"/>
                </a:solidFill>
                <a:hlinkClick r:id="rId10" invalidUrl="mshelp:///"/>
              </a:rPr>
              <a:t> Операции с большими числами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/>
              <a:t> 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9700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3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285992"/>
            <a:ext cx="25717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1071546"/>
            <a:ext cx="466725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642910" y="1214422"/>
            <a:ext cx="3155031" cy="9233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Обычный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00496" y="4357694"/>
            <a:ext cx="4280724" cy="9233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Инженерный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214422"/>
            <a:ext cx="547225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556792"/>
            <a:ext cx="4320480" cy="39957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Прямая со стрелкой 7"/>
          <p:cNvCxnSpPr/>
          <p:nvPr/>
        </p:nvCxnSpPr>
        <p:spPr>
          <a:xfrm>
            <a:off x="3707904" y="980728"/>
            <a:ext cx="576064" cy="72008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123728" y="1015210"/>
            <a:ext cx="576064" cy="72008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763808" y="962634"/>
            <a:ext cx="576064" cy="72008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5580112" y="980728"/>
            <a:ext cx="288032" cy="670829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868144" y="962634"/>
            <a:ext cx="576064" cy="72008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1691680" y="2170501"/>
            <a:ext cx="1008112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3339872" y="3356992"/>
            <a:ext cx="1952208" cy="1584176"/>
          </a:xfrm>
          <a:prstGeom prst="ellipse">
            <a:avLst/>
          </a:prstGeom>
          <a:solidFill>
            <a:schemeClr val="lt1">
              <a:alpha val="0"/>
            </a:schemeClr>
          </a:solidFill>
          <a:ln w="5715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1738414" y="2492896"/>
            <a:ext cx="1008112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1691680" y="3356992"/>
            <a:ext cx="2520280" cy="21602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5572120" y="3212976"/>
            <a:ext cx="2024216" cy="88369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5292080" y="3356992"/>
            <a:ext cx="1292148" cy="2016224"/>
          </a:xfrm>
          <a:prstGeom prst="ellipse">
            <a:avLst/>
          </a:prstGeom>
          <a:solidFill>
            <a:schemeClr val="lt1">
              <a:alpha val="0"/>
            </a:schemeClr>
          </a:solidFill>
          <a:ln w="5715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1439652" y="2852936"/>
            <a:ext cx="2520280" cy="21602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3419872" y="2852936"/>
            <a:ext cx="3164356" cy="504056"/>
          </a:xfrm>
          <a:prstGeom prst="ellipse">
            <a:avLst/>
          </a:prstGeom>
          <a:solidFill>
            <a:schemeClr val="lt1">
              <a:alpha val="0"/>
            </a:schemeClr>
          </a:solidFill>
          <a:ln w="5715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1439652" y="4365104"/>
            <a:ext cx="1324156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вал 29"/>
          <p:cNvSpPr/>
          <p:nvPr/>
        </p:nvSpPr>
        <p:spPr>
          <a:xfrm>
            <a:off x="2699792" y="3389974"/>
            <a:ext cx="720080" cy="2016224"/>
          </a:xfrm>
          <a:prstGeom prst="ellipse">
            <a:avLst/>
          </a:prstGeom>
          <a:solidFill>
            <a:schemeClr val="lt1">
              <a:alpha val="0"/>
            </a:schemeClr>
          </a:solidFill>
          <a:ln w="5715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11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3000"/>
                            </p:stCondLst>
                            <p:childTnLst>
                              <p:par>
                                <p:cTn id="40" presetID="2" presetClass="entr" presetSubtype="1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45" presetID="2" presetClass="entr" presetSubtype="1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000"/>
                            </p:stCondLst>
                            <p:childTnLst>
                              <p:par>
                                <p:cTn id="52" presetID="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6000"/>
                            </p:stCondLst>
                            <p:childTnLst>
                              <p:par>
                                <p:cTn id="59" presetID="2" presetClass="entr" presetSubtype="1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500"/>
                            </p:stCondLst>
                            <p:childTnLst>
                              <p:par>
                                <p:cTn id="66" presetID="2" presetClass="entr" presetSubtype="1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5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214422"/>
            <a:ext cx="547225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23271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71546"/>
            <a:ext cx="6979115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Овал 8"/>
          <p:cNvSpPr/>
          <p:nvPr/>
        </p:nvSpPr>
        <p:spPr>
          <a:xfrm>
            <a:off x="1000100" y="3071810"/>
            <a:ext cx="642942" cy="250033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714480" y="2928934"/>
            <a:ext cx="1714512" cy="25717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rot="5400000">
            <a:off x="2250265" y="750075"/>
            <a:ext cx="571504" cy="321471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286512" y="3071810"/>
            <a:ext cx="1428760" cy="192882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143116"/>
            <a:ext cx="3500462" cy="481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Овал 13"/>
          <p:cNvSpPr/>
          <p:nvPr/>
        </p:nvSpPr>
        <p:spPr>
          <a:xfrm rot="5400000">
            <a:off x="5500694" y="714356"/>
            <a:ext cx="500066" cy="321471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0"/>
                            </p:stCondLst>
                            <p:childTnLst>
                              <p:par>
                                <p:cTn id="20" presetID="55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0"/>
                            </p:stCondLst>
                            <p:childTnLst>
                              <p:par>
                                <p:cTn id="26" presetID="55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S00580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270770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786182" y="642918"/>
            <a:ext cx="420264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двоичную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14744" y="1428736"/>
            <a:ext cx="420264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восьмеричную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71802" y="2143116"/>
            <a:ext cx="563140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шестнадцатеричную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3286124"/>
            <a:ext cx="364333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Двоичная:  </a:t>
            </a:r>
            <a:endParaRPr lang="ru-RU" sz="40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86182" y="2857496"/>
            <a:ext cx="271464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0</a:t>
            </a:r>
            <a:r>
              <a:rPr lang="ru-RU" sz="40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  и  </a:t>
            </a:r>
            <a:r>
              <a:rPr lang="ru-RU" sz="6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1</a:t>
            </a:r>
            <a:r>
              <a:rPr lang="ru-RU" sz="40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  </a:t>
            </a:r>
            <a:endParaRPr lang="ru-RU" sz="40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4143380"/>
            <a:ext cx="40719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Восьмеричная:  </a:t>
            </a:r>
            <a:endParaRPr lang="ru-RU" sz="40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3786190"/>
            <a:ext cx="271464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0 - </a:t>
            </a:r>
            <a:r>
              <a:rPr lang="ru-RU" sz="6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7</a:t>
            </a:r>
            <a:r>
              <a:rPr lang="ru-RU" sz="40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  </a:t>
            </a:r>
            <a:endParaRPr lang="ru-RU" sz="40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7158" y="5000636"/>
            <a:ext cx="578647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Шестнадцатеричная:  </a:t>
            </a:r>
            <a:endParaRPr lang="ru-RU" sz="40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15074" y="4572008"/>
            <a:ext cx="271464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0 - 9</a:t>
            </a:r>
            <a:r>
              <a:rPr lang="ru-RU" sz="40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  </a:t>
            </a:r>
            <a:endParaRPr lang="ru-RU" sz="40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285984" y="5572140"/>
            <a:ext cx="685801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A,B,C,D,E,F</a:t>
            </a:r>
            <a:r>
              <a:rPr lang="ru-RU" sz="40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  </a:t>
            </a:r>
            <a:endParaRPr lang="ru-RU" sz="40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1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1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200"/>
                            </p:stCondLst>
                            <p:childTnLst>
                              <p:par>
                                <p:cTn id="31" presetID="17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200"/>
                            </p:stCondLst>
                            <p:childTnLst>
                              <p:par>
                                <p:cTn id="3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12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12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2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8440"/>
                            </p:stCondLst>
                            <p:childTnLst>
                              <p:par>
                                <p:cTn id="42" presetID="17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440"/>
                            </p:stCondLst>
                            <p:childTnLst>
                              <p:par>
                                <p:cTn id="4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2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2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2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840"/>
                            </p:stCondLst>
                            <p:childTnLst>
                              <p:par>
                                <p:cTn id="5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571480"/>
            <a:ext cx="4667250" cy="32004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Овал 4"/>
          <p:cNvSpPr/>
          <p:nvPr/>
        </p:nvSpPr>
        <p:spPr>
          <a:xfrm>
            <a:off x="1714480" y="1285860"/>
            <a:ext cx="2071702" cy="3571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Рисунок 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214818"/>
            <a:ext cx="838200" cy="628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Рисунок 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5286388"/>
            <a:ext cx="828675" cy="55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1" name="Рисунок 2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4214818"/>
            <a:ext cx="828675" cy="55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2" name="Рисунок 2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4810" y="5214950"/>
            <a:ext cx="828675" cy="6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2071670" y="4286256"/>
            <a:ext cx="178595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двоичная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071670" y="5286388"/>
            <a:ext cx="178595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восьмеричная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286380" y="4214818"/>
            <a:ext cx="178595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десятичная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286380" y="5214950"/>
            <a:ext cx="278608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шестнадцатеричная</a:t>
            </a:r>
            <a:endParaRPr lang="ru-RU" dirty="0"/>
          </a:p>
        </p:txBody>
      </p:sp>
    </p:spTree>
  </p:cSld>
  <p:clrMapOvr>
    <a:masterClrMapping/>
  </p:clrMapOvr>
  <p:transition advClick="0"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17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7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500"/>
                            </p:stCondLst>
                            <p:childTnLst>
                              <p:par>
                                <p:cTn id="37" presetID="17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4" grpId="0" animBg="1"/>
      <p:bldP spid="15" grpId="0" animBg="1"/>
      <p:bldP spid="16" grpId="0" animBg="1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358</TotalTime>
  <Words>101</Words>
  <Application>Microsoft Office PowerPoint</Application>
  <PresentationFormat>Экран (4:3)</PresentationFormat>
  <Paragraphs>39</Paragraphs>
  <Slides>12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Тема Office</vt:lpstr>
      <vt:lpstr>Изящная</vt:lpstr>
      <vt:lpstr>Бумажная</vt:lpstr>
      <vt:lpstr>Волна</vt:lpstr>
      <vt:lpstr>Апекс</vt:lpstr>
      <vt:lpstr>КАЛЬКУЛЯТОР</vt:lpstr>
      <vt:lpstr>Операции, которые можно производить с помощью программы Калькулятор: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23210               ?2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1</cp:lastModifiedBy>
  <cp:revision>39</cp:revision>
  <dcterms:created xsi:type="dcterms:W3CDTF">2009-10-12T15:38:59Z</dcterms:created>
  <dcterms:modified xsi:type="dcterms:W3CDTF">2024-10-21T17:25:27Z</dcterms:modified>
</cp:coreProperties>
</file>