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16"/>
  </p:notesMasterIdLst>
  <p:sldIdLst>
    <p:sldId id="256" r:id="rId3"/>
    <p:sldId id="258" r:id="rId4"/>
    <p:sldId id="263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1" end="13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3" autoAdjust="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BFB71-0043-4AD5-B8A6-00BBCAA9674D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F8A7A-B1F2-40D4-AFE9-DAFDF45931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133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F8A7A-B1F2-40D4-AFE9-DAFDF4593108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6519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DEBE-B20D-4F41-84C6-184922F617EB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AAD1-D943-44E4-ADE6-98511BDC7CE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122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8900">
        <p14:ripple/>
      </p:transition>
    </mc:Choice>
    <mc:Fallback xmlns="">
      <p:transition advClick="0" advTm="189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DEBE-B20D-4F41-84C6-184922F617EB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AAD1-D943-44E4-ADE6-98511BDC7CE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31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8900">
        <p14:ripple/>
      </p:transition>
    </mc:Choice>
    <mc:Fallback xmlns="">
      <p:transition advClick="0" advTm="189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DEBE-B20D-4F41-84C6-184922F617EB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AAD1-D943-44E4-ADE6-98511BDC7CE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81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8900">
        <p14:ripple/>
      </p:transition>
    </mc:Choice>
    <mc:Fallback xmlns="">
      <p:transition advClick="0" advTm="189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DEBE-B20D-4F41-84C6-184922F617EB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AE2AAD1-D943-44E4-ADE6-98511BDC7CE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8900">
        <p14:ripple/>
      </p:transition>
    </mc:Choice>
    <mc:Fallback xmlns="">
      <p:transition advClick="0" advTm="189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DEBE-B20D-4F41-84C6-184922F617EB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AAD1-D943-44E4-ADE6-98511BDC7CE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8900">
        <p14:ripple/>
      </p:transition>
    </mc:Choice>
    <mc:Fallback xmlns="">
      <p:transition advClick="0" advTm="189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DEBE-B20D-4F41-84C6-184922F617EB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AAD1-D943-44E4-ADE6-98511BDC7CE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8900">
        <p14:ripple/>
      </p:transition>
    </mc:Choice>
    <mc:Fallback xmlns="">
      <p:transition advClick="0" advTm="189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DEBE-B20D-4F41-84C6-184922F617EB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AAD1-D943-44E4-ADE6-98511BDC7CE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8900">
        <p14:ripple/>
      </p:transition>
    </mc:Choice>
    <mc:Fallback xmlns="">
      <p:transition advClick="0" advTm="189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DEBE-B20D-4F41-84C6-184922F617EB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AAD1-D943-44E4-ADE6-98511BDC7CE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8900">
        <p14:ripple/>
      </p:transition>
    </mc:Choice>
    <mc:Fallback xmlns="">
      <p:transition advClick="0" advTm="189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DEBE-B20D-4F41-84C6-184922F617EB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AAD1-D943-44E4-ADE6-98511BDC7CE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8900">
        <p14:ripple/>
      </p:transition>
    </mc:Choice>
    <mc:Fallback xmlns="">
      <p:transition advClick="0" advTm="189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DEBE-B20D-4F41-84C6-184922F617EB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AAD1-D943-44E4-ADE6-98511BDC7CE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8900">
        <p14:ripple/>
      </p:transition>
    </mc:Choice>
    <mc:Fallback xmlns="">
      <p:transition advClick="0" advTm="189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DEBE-B20D-4F41-84C6-184922F617EB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AAD1-D943-44E4-ADE6-98511BDC7CE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8900">
        <p14:ripple/>
      </p:transition>
    </mc:Choice>
    <mc:Fallback xmlns="">
      <p:transition advClick="0" advTm="189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DEBE-B20D-4F41-84C6-184922F617EB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AAD1-D943-44E4-ADE6-98511BDC7CE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69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8900">
        <p14:ripple/>
      </p:transition>
    </mc:Choice>
    <mc:Fallback xmlns="">
      <p:transition advClick="0" advTm="189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DEBE-B20D-4F41-84C6-184922F617EB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AAD1-D943-44E4-ADE6-98511BDC7CE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8900">
        <p14:ripple/>
      </p:transition>
    </mc:Choice>
    <mc:Fallback xmlns="">
      <p:transition advClick="0" advTm="189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DEBE-B20D-4F41-84C6-184922F617EB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AAD1-D943-44E4-ADE6-98511BDC7CE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8900">
        <p14:ripple/>
      </p:transition>
    </mc:Choice>
    <mc:Fallback xmlns="">
      <p:transition advClick="0" advTm="189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DEBE-B20D-4F41-84C6-184922F617EB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AAD1-D943-44E4-ADE6-98511BDC7CE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8900">
        <p14:ripple/>
      </p:transition>
    </mc:Choice>
    <mc:Fallback xmlns="">
      <p:transition advClick="0" advTm="189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DEBE-B20D-4F41-84C6-184922F617EB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AAD1-D943-44E4-ADE6-98511BDC7CE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19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8900">
        <p14:ripple/>
      </p:transition>
    </mc:Choice>
    <mc:Fallback xmlns="">
      <p:transition advClick="0" advTm="189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DEBE-B20D-4F41-84C6-184922F617EB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AAD1-D943-44E4-ADE6-98511BDC7CE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79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8900">
        <p14:ripple/>
      </p:transition>
    </mc:Choice>
    <mc:Fallback xmlns="">
      <p:transition advClick="0" advTm="189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DEBE-B20D-4F41-84C6-184922F617EB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AAD1-D943-44E4-ADE6-98511BDC7CE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90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8900">
        <p14:ripple/>
      </p:transition>
    </mc:Choice>
    <mc:Fallback xmlns="">
      <p:transition advClick="0" advTm="189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DEBE-B20D-4F41-84C6-184922F617EB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AAD1-D943-44E4-ADE6-98511BDC7CE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9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8900">
        <p14:ripple/>
      </p:transition>
    </mc:Choice>
    <mc:Fallback xmlns="">
      <p:transition advClick="0" advTm="189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DEBE-B20D-4F41-84C6-184922F617EB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AAD1-D943-44E4-ADE6-98511BDC7CE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99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8900">
        <p14:ripple/>
      </p:transition>
    </mc:Choice>
    <mc:Fallback xmlns="">
      <p:transition advClick="0" advTm="189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DEBE-B20D-4F41-84C6-184922F617EB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AAD1-D943-44E4-ADE6-98511BDC7CE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357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8900">
        <p14:ripple/>
      </p:transition>
    </mc:Choice>
    <mc:Fallback xmlns="">
      <p:transition advClick="0" advTm="189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DEBE-B20D-4F41-84C6-184922F617EB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AAD1-D943-44E4-ADE6-98511BDC7CE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46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8900">
        <p14:ripple/>
      </p:transition>
    </mc:Choice>
    <mc:Fallback xmlns="">
      <p:transition advClick="0" advTm="189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FDEBE-B20D-4F41-84C6-184922F617EB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2AAD1-D943-44E4-ADE6-98511BDC7CE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54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advClick="0" advTm="18900">
        <p14:ripple/>
      </p:transition>
    </mc:Choice>
    <mc:Fallback xmlns="">
      <p:transition advClick="0" advTm="189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C4FDEBE-B20D-4F41-84C6-184922F617EB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AE2AAD1-D943-44E4-ADE6-98511BDC7CE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advClick="0" advTm="18900">
        <p14:ripple/>
      </p:transition>
    </mc:Choice>
    <mc:Fallback xmlns="">
      <p:transition advClick="0" advTm="189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5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04664"/>
            <a:ext cx="4680520" cy="58326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5220072" y="332656"/>
            <a:ext cx="3600400" cy="5904656"/>
          </a:xfrm>
          <a:prstGeom prst="roundRect">
            <a:avLst>
              <a:gd name="adj" fmla="val 5644"/>
            </a:avLst>
          </a:prstGeom>
          <a:ln w="28575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SimHei" pitchFamily="49" charset="-122"/>
                <a:ea typeface="SimHei" pitchFamily="49" charset="-122"/>
              </a:rPr>
              <a:t>ВЕЛИКАЯ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SimHei" pitchFamily="49" charset="-122"/>
                <a:ea typeface="SimHei" pitchFamily="49" charset="-122"/>
              </a:rPr>
              <a:t>ОТЕЧЕСТВЕНАЯ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SimHei" pitchFamily="49" charset="-122"/>
                <a:ea typeface="SimHei" pitchFamily="49" charset="-122"/>
              </a:rPr>
              <a:t>ВОЙНА </a:t>
            </a:r>
            <a:endParaRPr lang="ru-RU" b="1" dirty="0">
              <a:solidFill>
                <a:srgbClr val="C00000"/>
              </a:solidFill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6670" y="3717032"/>
            <a:ext cx="2747797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3942" y="548680"/>
            <a:ext cx="2782347" cy="2192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Golos-Yu-B-Levitana-Ob_yavlenie-o-nachale-voyny(muzofon.com) - копия (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10"/>
                </p14:media>
              </p:ext>
            </p:ext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752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2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87">
        <p14:ripple/>
      </p:transition>
    </mc:Choice>
    <mc:Fallback xmlns="">
      <p:transition advClick="0" advTm="1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7216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57235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Плакаты времен войны: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96752"/>
            <a:ext cx="4280140" cy="53732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196752"/>
            <a:ext cx="3799778" cy="53732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759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7262">
        <p14:ripple/>
      </p:transition>
    </mc:Choice>
    <mc:Fallback xmlns="">
      <p:transition advClick="0" advTm="72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2558"/>
            <a:ext cx="4320480" cy="65430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60648"/>
            <a:ext cx="4104456" cy="61206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863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1873">
        <p14:ripple/>
      </p:transition>
    </mc:Choice>
    <mc:Fallback xmlns="">
      <p:transition advClick="0" advTm="118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90976"/>
            <a:ext cx="8568952" cy="6567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152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7734">
        <p14:ripple/>
      </p:transition>
    </mc:Choice>
    <mc:Fallback xmlns="">
      <p:transition advClick="0" advTm="77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8373"/>
            <a:ext cx="7787208" cy="68300"/>
          </a:xfrm>
        </p:spPr>
        <p:txBody>
          <a:bodyPr>
            <a:normAutofit fontScale="90000"/>
          </a:bodyPr>
          <a:lstStyle/>
          <a:p>
            <a:endParaRPr lang="ru-RU" sz="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Презентацию выполнил </a:t>
            </a:r>
          </a:p>
          <a:p>
            <a:pPr marL="114300" indent="0"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Бойченко </a:t>
            </a:r>
          </a:p>
          <a:p>
            <a:pPr marL="114300" indent="0"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Павел.</a:t>
            </a:r>
          </a:p>
          <a:p>
            <a:pPr marL="114300" indent="0" algn="ctr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«Новопокровский </a:t>
            </a:r>
            <a:r>
              <a:rPr lang="ru-RU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многоотраслевой техникум»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724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9953">
        <p14:ripple/>
        <p:sndAc>
          <p:stSnd loop="1">
            <p:snd r:embed="rId4" name="applause.wav"/>
          </p:stSnd>
        </p:sndAc>
      </p:transition>
    </mc:Choice>
    <mc:Fallback xmlns="">
      <p:transition advClick="0" advTm="9953">
        <p:fade/>
        <p:sndAc>
          <p:stSnd loop="1"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260648"/>
            <a:ext cx="8466352" cy="118715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        Причины</a:t>
            </a:r>
            <a:br>
              <a:rPr lang="ru-RU" sz="2400" b="1" dirty="0" smtClean="0">
                <a:latin typeface="Times New Roman" pitchFamily="18" charset="0"/>
                <a:ea typeface="SimHei" pitchFamily="49" charset="-122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  Великой Отечественной войны</a:t>
            </a:r>
            <a:endParaRPr lang="ru-RU" sz="2400" b="1" dirty="0">
              <a:latin typeface="Times New Roman" pitchFamily="18" charset="0"/>
              <a:ea typeface="SimHei" pitchFamily="49" charset="-122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rabicPeriod"/>
            </a:pPr>
            <a:r>
              <a:rPr lang="ru-RU" b="1" dirty="0" smtClean="0"/>
              <a:t>Стремление Гитлера к мировому господству, немецкой нации.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rabicPeriod"/>
            </a:pPr>
            <a:r>
              <a:rPr lang="ru-RU" b="1" dirty="0" smtClean="0"/>
              <a:t>Необходимость завоевание фашисткой Германией природных ресурсов СССР, не обходимых ее для продолжение войны против Англии и США.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rabicPeriod"/>
            </a:pPr>
            <a:r>
              <a:rPr lang="ru-RU" b="1" dirty="0" smtClean="0"/>
              <a:t>Неустранимей идеологические противоречие между капиталистической и социалистической системами.</a:t>
            </a:r>
          </a:p>
          <a:p>
            <a:pPr marL="11430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ru-RU" b="1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9082"/>
            <a:ext cx="1296144" cy="972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75742"/>
            <a:ext cx="1108920" cy="1039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405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154">
        <p14:ripple/>
      </p:transition>
    </mc:Choice>
    <mc:Fallback xmlns="">
      <p:transition advClick="0" advTm="101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594" y="427422"/>
            <a:ext cx="8219256" cy="5972956"/>
          </a:xfrm>
        </p:spPr>
        <p:txBody>
          <a:bodyPr anchor="t"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рассвете 22 июня 1941 бомбардировками с воздуха и наступление сухопутных войск Германия на чела осуществление плана «барбаросса» . Он был рассчитан на молниеносную войну и предполагал совместные действия трех групп армии: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север(на ленинград); центр(на москву); юг (на украину). К сентябрю силы противника должны войти на линию Архангельск- астрахань. План «барбаросса» был частью глобального плана «ост», предусматривающего поэтапное установление на территории СССР «НОВОГО ПОРЯДКА», Т.Е. ПОРОБАЩЕНИЕ И ЧАСТИЧНОЕ УНИЧТОЖЕНИЕ НАСЕЛЕНИЕ СССР.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9" y="4273978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4372440"/>
            <a:ext cx="2952328" cy="22142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636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5556">
        <p14:ripple/>
      </p:transition>
    </mc:Choice>
    <mc:Fallback xmlns="">
      <p:transition advClick="0" advTm="155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78838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ПРИЧИНЫ ПОРАЖЕНИЕ КРАСНОЙ АРМИИ В НАЧАЛЕ ВОЙНЫ :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10000"/>
          </a:bodyPr>
          <a:lstStyle/>
          <a:p>
            <a:pPr marL="571500" indent="-45720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Военно-экономический потенциал Германии, использовавшей ресурсы почти всей Западной Европы, значительно превышал возможности промышленности СССР; </a:t>
            </a:r>
          </a:p>
          <a:p>
            <a:pPr marL="571500" indent="-45720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гитлеровская армия двухлетний опыт ведения современной войны, в то время как профессиональный уровень советских войск, особенно командного состава, после массовых репрессий в армии, был невысок;</a:t>
            </a:r>
          </a:p>
          <a:p>
            <a:pPr marL="571500" indent="-45720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Крупные просчеты советского руководства: недооценка роли механизированных соединений, устаревшие представления о способах ведения войны; вмешательство Сталина в управление войсками, в частности – приказ о переходе  в контрнаступление в первые дни войны, который стоил советской армии огромных потерь и привел к ее дезорганизации; просчеты Сталина и его окружения в анализе международного положения, в определении сроков возможного начала войны, что привело к внезапности нападения противника.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35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2171">
        <p14:ripple/>
      </p:transition>
    </mc:Choice>
    <mc:Fallback xmlns="">
      <p:transition advClick="0" advTm="221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500348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Причины срыва плана блицкрига:</a:t>
            </a:r>
            <a:endParaRPr lang="ru-RU" sz="1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52600"/>
            <a:ext cx="8435280" cy="4844752"/>
          </a:xfrm>
        </p:spPr>
        <p:txBody>
          <a:bodyPr/>
          <a:lstStyle/>
          <a:p>
            <a:pPr marL="571500" indent="-45720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Массовые мужество и героизм советских воинов.</a:t>
            </a:r>
          </a:p>
          <a:p>
            <a:pPr marL="571500" indent="-45720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первого дня войны более месяца оборонялись защитники пограничной Брестской крепости.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71500" indent="-45720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26 июня совершил подвиг экипаж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иколая Гастелло, направивший свой подбитый бомбардировщик на колонну танков.</a:t>
            </a:r>
          </a:p>
          <a:p>
            <a:pPr marL="571500" indent="-45720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 и многие другие проявления мужества советских солдат внушали ужас противнику, лишая его веры в победу.</a:t>
            </a:r>
          </a:p>
          <a:p>
            <a:pPr marL="571500" indent="-45720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Советские полководцы приобрели боевой опыт, необходимый для противостояния новейшей тактике противника.</a:t>
            </a:r>
          </a:p>
          <a:p>
            <a:pPr marL="571500" indent="-457200">
              <a:buClr>
                <a:schemeClr val="tx1"/>
              </a:buClr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457200">
              <a:buClr>
                <a:schemeClr val="tx1"/>
              </a:buClr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1722662" cy="1599808"/>
          </a:xfrm>
          <a:prstGeom prst="ellipse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  <p:sp>
        <p:nvSpPr>
          <p:cNvPr id="10" name="Молния 9"/>
          <p:cNvSpPr/>
          <p:nvPr/>
        </p:nvSpPr>
        <p:spPr>
          <a:xfrm flipH="1">
            <a:off x="1328875" y="0"/>
            <a:ext cx="1008112" cy="1008112"/>
          </a:xfrm>
          <a:prstGeom prst="lightningBol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4248" y="354962"/>
            <a:ext cx="1800200" cy="12107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175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2265">
        <p14:ripple/>
      </p:transition>
    </mc:Choice>
    <mc:Fallback xmlns="">
      <p:transition advClick="0" advTm="222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86038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Появление на поле боя новейших образцов советской военной техники, превосходивших технику противника: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24745"/>
            <a:ext cx="3096344" cy="2322258"/>
          </a:xfrm>
        </p:spPr>
      </p:pic>
      <p:sp>
        <p:nvSpPr>
          <p:cNvPr id="5" name="Выноска со стрелкой влево 4"/>
          <p:cNvSpPr/>
          <p:nvPr/>
        </p:nvSpPr>
        <p:spPr>
          <a:xfrm>
            <a:off x="3347864" y="1654535"/>
            <a:ext cx="1584176" cy="792088"/>
          </a:xfrm>
          <a:prstGeom prst="leftArrowCallo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КВ-1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861048"/>
            <a:ext cx="3648406" cy="2736304"/>
          </a:xfrm>
          <a:prstGeom prst="rect">
            <a:avLst/>
          </a:prstGeom>
        </p:spPr>
      </p:pic>
      <p:sp>
        <p:nvSpPr>
          <p:cNvPr id="7" name="Выноска со стрелкой влево 6"/>
          <p:cNvSpPr/>
          <p:nvPr/>
        </p:nvSpPr>
        <p:spPr>
          <a:xfrm>
            <a:off x="3842776" y="4365104"/>
            <a:ext cx="1152128" cy="504056"/>
          </a:xfrm>
          <a:prstGeom prst="leftArrowCallo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Т-34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124744"/>
            <a:ext cx="3777969" cy="2232248"/>
          </a:xfrm>
          <a:prstGeom prst="rect">
            <a:avLst/>
          </a:prstGeom>
        </p:spPr>
      </p:pic>
      <p:sp>
        <p:nvSpPr>
          <p:cNvPr id="9" name="Выноска со стрелкой вправо 8"/>
          <p:cNvSpPr/>
          <p:nvPr/>
        </p:nvSpPr>
        <p:spPr>
          <a:xfrm>
            <a:off x="3635896" y="2780928"/>
            <a:ext cx="1296144" cy="576064"/>
          </a:xfrm>
          <a:prstGeom prst="rightArrowCallo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ИЛ-2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3767773"/>
            <a:ext cx="3643444" cy="2928906"/>
          </a:xfrm>
          <a:prstGeom prst="rect">
            <a:avLst/>
          </a:prstGeom>
        </p:spPr>
      </p:pic>
      <p:sp>
        <p:nvSpPr>
          <p:cNvPr id="11" name="Выноска со стрелкой вправо 10"/>
          <p:cNvSpPr/>
          <p:nvPr/>
        </p:nvSpPr>
        <p:spPr>
          <a:xfrm>
            <a:off x="4055368" y="5661248"/>
            <a:ext cx="1296144" cy="576064"/>
          </a:xfrm>
          <a:prstGeom prst="rightArrowCallo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БМ-13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863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48">
        <p14:ripple/>
      </p:transition>
    </mc:Choice>
    <mc:Fallback xmlns="">
      <p:transition advClick="0" advTm="100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7" grpId="0" build="allAtOnce" animBg="1"/>
      <p:bldP spid="9" grpId="0" build="allAtOnce" animBg="1"/>
      <p:bldP spid="11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548680"/>
            <a:ext cx="8260672" cy="103942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22 ИЮНЯ 1941 БЫЛ СОЗДАН СОВеТ ПО ЭВАКУАЦИИ. БЫЛи НАМЕЧЕНЫ ОСНОВНЫЕ НАПРАВЛЕНИЯ ПЕРЕСТРОЙКИ ЭКОНОМИКИ: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34290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ЭВАКУАЦИЯ ИЗ ПРИФРОНТОВОЙ ПОЛОСЫ НА ВОСТОК ПРОМЫШЛЕННЫХ ПРЕДПРИЯТИЙ,МАТЕРИАЛЬНЫХ, ЦЕННОСТЕЙ И ЛЮДЕЙ.</a:t>
            </a:r>
          </a:p>
          <a:p>
            <a:pPr marL="457200" indent="-34290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ПЕРЕХОД ЗАВОДОВ И ФАБРИК ГРАЖДАНСКОГО СЕКТОРА НА ВЫПУСК БОЕВОЙ ТЕХНИКИ.</a:t>
            </a:r>
          </a:p>
          <a:p>
            <a:pPr marL="457200" indent="-34290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УСКОРЕННОЕ СТОИТЕЛЬСТВО НОВЫХ ПРОМЫШЛЕННЫХ ОБЪЕКТОВ.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vozdushnaya_trevoga_-_vozdushnaya_trevoga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60" out="1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7624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5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58588">
        <p14:ripple/>
      </p:transition>
    </mc:Choice>
    <mc:Fallback xmlns="">
      <p:transition advClick="0" advTm="585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698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8"/>
        <p14:stopEvt time="58588" objId="8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БИТВА ПОД Сталинградом 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2376264" cy="43735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72083"/>
            <a:ext cx="2005075" cy="4392488"/>
          </a:xfrm>
          <a:prstGeom prst="rect">
            <a:avLst/>
          </a:prstGeom>
        </p:spPr>
      </p:pic>
      <p:sp>
        <p:nvSpPr>
          <p:cNvPr id="6" name="Выноска со стрелками влево/вправо 5"/>
          <p:cNvSpPr/>
          <p:nvPr/>
        </p:nvSpPr>
        <p:spPr>
          <a:xfrm>
            <a:off x="3131840" y="1556792"/>
            <a:ext cx="3240360" cy="1080120"/>
          </a:xfrm>
          <a:prstGeom prst="leftRightArrowCallout">
            <a:avLst>
              <a:gd name="adj1" fmla="val 23236"/>
              <a:gd name="adj2" fmla="val 20591"/>
              <a:gd name="adj3" fmla="val 17945"/>
              <a:gd name="adj4" fmla="val 4988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Потери в сталинградской    битве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263133"/>
            <a:ext cx="8640960" cy="13176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результате битвы немецкому Вермахту было нанесено тяжелейшее поражение, в результате он впервые за время войны вынужден был оставить огромные территории, захваченные с большим трудом летом 1942г.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2814861"/>
            <a:ext cx="180020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020" y="2814861"/>
            <a:ext cx="218751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Выноска со стрелкой вправо 9"/>
          <p:cNvSpPr/>
          <p:nvPr/>
        </p:nvSpPr>
        <p:spPr>
          <a:xfrm>
            <a:off x="251520" y="4653136"/>
            <a:ext cx="2376264" cy="72008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261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Фридрих Паулюс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6991646" y="4564570"/>
            <a:ext cx="2033701" cy="80864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281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Жуков Георгий Константинович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955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6215">
        <p14:ripple/>
      </p:transition>
    </mc:Choice>
    <mc:Fallback xmlns="">
      <p:transition advClick="0" advTm="162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93239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ЗАВЕРШАЮЩИЙ ЭТАП ВЕЛИКОЙ ОТЕЧЕСТВЕННОЙ войны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январе 1944г. советские развернутое новое наступление, 27 января снята блокада Ленинграда.</a:t>
            </a:r>
          </a:p>
          <a:p>
            <a:pPr marL="5715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январе 1945г.  Советские прорвали оборону и переходят в наступление.</a:t>
            </a:r>
          </a:p>
          <a:p>
            <a:pPr marL="5715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25 апреля встреча советских войск на Эльбе. </a:t>
            </a:r>
          </a:p>
          <a:p>
            <a:pPr marL="5715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мая 1945г. Чуйков принят капитуляцию немецкого гарнизона, 9 мая в Берлине в присутствие советских, английских, американских и французских представителей фельдмаршал Кейтель подписал акт о безоговорочной капитуляции Германии и под писал Жуков.Г.К.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72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1086">
        <p14:ripple/>
      </p:transition>
    </mc:Choice>
    <mc:Fallback xmlns="">
      <p:transition advClick="0" advTm="110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|1.2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1|0.6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1|1.2|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7|1.8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TC101859862[[fn=Поп-музыка]]</Template>
  <TotalTime>685</TotalTime>
  <Words>477</Words>
  <Application>Microsoft Office PowerPoint</Application>
  <PresentationFormat>Экран (4:3)</PresentationFormat>
  <Paragraphs>43</Paragraphs>
  <Slides>13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Аптека</vt:lpstr>
      <vt:lpstr>Презентация PowerPoint</vt:lpstr>
      <vt:lpstr>        Причины   Великой Отечественной войны</vt:lpstr>
      <vt:lpstr>На рассвете 22 июня 1941 бомбардировками с воздуха и наступление сухопутных войск Германия на чела осуществление плана «барбаросса» . Он был рассчитан на молниеносную войну и предполагал совместные действия трех групп армии: север(на ленинград); центр(на москву); юг (на украину). К сентябрю силы противника должны войти на линию Архангельск- астрахань. План «барбаросса» был частью глобального плана «ост», предусматривающего поэтапное установление на территории СССР «НОВОГО ПОРЯДКА», Т.Е. ПОРОБАЩЕНИЕ И ЧАСТИЧНОЕ УНИЧТОЖЕНИЕ НАСЕЛЕНИЕ СССР. </vt:lpstr>
      <vt:lpstr>ПРИЧИНЫ ПОРАЖЕНИЕ КРАСНОЙ АРМИИ В НАЧАЛЕ ВОЙНЫ :</vt:lpstr>
      <vt:lpstr>Причины срыва плана блицкрига:</vt:lpstr>
      <vt:lpstr>Появление на поле боя новейших образцов советской военной техники, превосходивших технику противника:</vt:lpstr>
      <vt:lpstr>22 ИЮНЯ 1941 БЫЛ СОЗДАН СОВеТ ПО ЭВАКУАЦИИ. БЫЛи НАМЕЧЕНЫ ОСНОВНЫЕ НАПРАВЛЕНИЯ ПЕРЕСТРОЙКИ ЭКОНОМИКИ:</vt:lpstr>
      <vt:lpstr>      БИТВА ПОД Сталинградом .</vt:lpstr>
      <vt:lpstr>ЗАВЕРШАЮЩИЙ ЭТАП ВЕЛИКОЙ ОТЕЧЕСТВЕННОЙ войны</vt:lpstr>
      <vt:lpstr>Плакаты времен войны: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52</cp:revision>
  <dcterms:created xsi:type="dcterms:W3CDTF">2014-05-03T09:02:43Z</dcterms:created>
  <dcterms:modified xsi:type="dcterms:W3CDTF">2020-06-22T12:34:46Z</dcterms:modified>
</cp:coreProperties>
</file>